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Google Sans Medium"/>
      <p:regular r:id="rId42"/>
      <p:bold r:id="rId43"/>
      <p:italic r:id="rId44"/>
      <p:boldItalic r:id="rId45"/>
    </p:embeddedFont>
    <p:embeddedFont>
      <p:font typeface="Google Sans"/>
      <p:regular r:id="rId46"/>
      <p:bold r:id="rId47"/>
      <p:italic r:id="rId48"/>
      <p:boldItalic r:id="rId49"/>
    </p:embeddedFont>
    <p:embeddedFont>
      <p:font typeface="Tahoma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GoogleSansMedium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GoogleSansMedium-italic.fntdata"/><Relationship Id="rId43" Type="http://schemas.openxmlformats.org/officeDocument/2006/relationships/font" Target="fonts/GoogleSansMedium-bold.fntdata"/><Relationship Id="rId46" Type="http://schemas.openxmlformats.org/officeDocument/2006/relationships/font" Target="fonts/GoogleSans-regular.fntdata"/><Relationship Id="rId45" Type="http://schemas.openxmlformats.org/officeDocument/2006/relationships/font" Target="fonts/GoogleSans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GoogleSans-italic.fntdata"/><Relationship Id="rId47" Type="http://schemas.openxmlformats.org/officeDocument/2006/relationships/font" Target="fonts/GoogleSans-bold.fntdata"/><Relationship Id="rId49" Type="http://schemas.openxmlformats.org/officeDocument/2006/relationships/font" Target="fonts/Google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Tahoma-bold.fntdata"/><Relationship Id="rId50" Type="http://schemas.openxmlformats.org/officeDocument/2006/relationships/font" Target="fonts/Tahoma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fffa53582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fffa53582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48f669622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48f669622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48f669622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48f669622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48f66962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48f66962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5b802e0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35b802e0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5b802e66f_1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5b802e66f_1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5b802e66f_1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35b802e66f_1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5b802e66f_1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135b802e66f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5b802e66f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35b802e66f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5b802e66f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5b802e66f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5b802e66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5b802e66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fffa5358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fffa5358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5b802e21c_1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5b802e21c_1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5b802e66f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5b802e66f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5b802e66f_1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35b802e66f_1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48f669622_0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348f669622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5b802e66f_1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135b802e66f_1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48f6696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348f6696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348f669622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348f669622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48f669622_0_4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1348f669622_0_4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48f66962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348f66962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48f66962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348f66962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23718542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23718542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48f66962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348f66962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23718542d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23718542d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23718542d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223718542d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23718542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223718542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23718542d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23718542d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48f669622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48f669622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23718542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23718542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48f669622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48f669622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48f669622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48f669622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462dd0a6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462dd0a6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ank" showMasterSp="0">
  <p:cSld name="Presentation Title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INSTRUCTIONS" showMasterSp="0">
  <p:cSld name="TITLE_AND_BODY_1">
    <p:bg>
      <p:bgPr>
        <a:solidFill>
          <a:srgbClr val="B71C1C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-column grid">
  <p:cSld name="SECTION_HEADER_1">
    <p:bg>
      <p:bgPr>
        <a:solidFill>
          <a:srgbClr val="FFFF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238675" y="4786875"/>
            <a:ext cx="548700" cy="7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5"/>
          <p:cNvSpPr txBox="1"/>
          <p:nvPr/>
        </p:nvSpPr>
        <p:spPr>
          <a:xfrm>
            <a:off x="1796950" y="4786875"/>
            <a:ext cx="12573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2022</a:t>
            </a:r>
            <a:endParaRPr sz="5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5" name="Google Shape;55;p15"/>
          <p:cNvSpPr txBox="1"/>
          <p:nvPr/>
        </p:nvSpPr>
        <p:spPr>
          <a:xfrm>
            <a:off x="6134200" y="4786875"/>
            <a:ext cx="12573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Proprietary &amp; Confidential</a:t>
            </a:r>
            <a:endParaRPr sz="5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6" name="Google Shape;56;p15"/>
          <p:cNvSpPr txBox="1"/>
          <p:nvPr/>
        </p:nvSpPr>
        <p:spPr>
          <a:xfrm>
            <a:off x="356625" y="4786875"/>
            <a:ext cx="4164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E+E</a:t>
            </a:r>
            <a:endParaRPr sz="5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25">
          <p15:clr>
            <a:srgbClr val="FA7B17"/>
          </p15:clr>
        </p15:guide>
        <p15:guide id="2" pos="984">
          <p15:clr>
            <a:srgbClr val="FA7B17"/>
          </p15:clr>
        </p15:guide>
        <p15:guide id="3" pos="2808">
          <p15:clr>
            <a:srgbClr val="FA7B17"/>
          </p15:clr>
        </p15:guide>
        <p15:guide id="4" pos="2952">
          <p15:clr>
            <a:srgbClr val="FA7B17"/>
          </p15:clr>
        </p15:guide>
        <p15:guide id="5" pos="3718">
          <p15:clr>
            <a:srgbClr val="FA7B17"/>
          </p15:clr>
        </p15:guide>
        <p15:guide id="6" pos="3864">
          <p15:clr>
            <a:srgbClr val="FA7B17"/>
          </p15:clr>
        </p15:guide>
        <p15:guide id="7" pos="4628">
          <p15:clr>
            <a:srgbClr val="FA7B17"/>
          </p15:clr>
        </p15:guide>
        <p15:guide id="8" pos="4776">
          <p15:clr>
            <a:srgbClr val="FA7B17"/>
          </p15:clr>
        </p15:guide>
        <p15:guide id="9" pos="5535">
          <p15:clr>
            <a:srgbClr val="FA7B17"/>
          </p15:clr>
        </p15:guide>
        <p15:guide id="10" orient="horz" pos="225">
          <p15:clr>
            <a:srgbClr val="FA7B17"/>
          </p15:clr>
        </p15:guide>
        <p15:guide id="11" orient="horz" pos="3015">
          <p15:clr>
            <a:srgbClr val="FA7B17"/>
          </p15:clr>
        </p15:guide>
        <p15:guide id="12" pos="1132">
          <p15:clr>
            <a:srgbClr val="FA7B17"/>
          </p15:clr>
        </p15:guide>
        <p15:guide id="13" pos="1896">
          <p15:clr>
            <a:srgbClr val="FA7B17"/>
          </p15:clr>
        </p15:guide>
        <p15:guide id="14" pos="2042">
          <p15:clr>
            <a:srgbClr val="FA7B17"/>
          </p15:clr>
        </p15:guide>
        <p15:guide id="15" orient="horz" pos="45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lide" showMasterSp="0">
  <p:cSld name="Code Slide">
    <p:bg>
      <p:bgPr>
        <a:solidFill>
          <a:srgbClr val="41414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een Footer" showMasterSp="0">
  <p:cSld name="Blank Green Footer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635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"/>
              <a:buNone/>
              <a:defRPr b="0" i="0" sz="26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63500" lvl="1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63500" lvl="2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63500" lvl="3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63500" lvl="4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63500" lvl="5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63500" lvl="6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63500" lvl="7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63500" lvl="8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d Footer" showMasterSp="0">
  <p:cSld name="Blank Red Footer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635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"/>
              <a:buNone/>
              <a:defRPr b="0" i="0" sz="26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63500" lvl="1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63500" lvl="2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63500" lvl="3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63500" lvl="4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63500" lvl="5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63500" lvl="6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63500" lvl="7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63500" lvl="8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Google Shape;63;p18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67">
  <p:cSld name="TITLE_67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68">
  <p:cSld name="TITLE_68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Relationship Id="rId4" Type="http://schemas.openxmlformats.org/officeDocument/2006/relationships/image" Target="../media/image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twitter.com/prafdhar/status/1511866682037334017" TargetMode="External"/><Relationship Id="rId4" Type="http://schemas.openxmlformats.org/officeDocument/2006/relationships/image" Target="../media/image7.jp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twitter.com/prafdhar/status/1511866682037334017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twitter.com/prafdhar/status/1511866682037334017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hyperlink" Target="https://twitter.com/benjamin_hilton/status/1529510702347599872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9" Type="http://schemas.openxmlformats.org/officeDocument/2006/relationships/image" Target="../media/image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063" y="1566267"/>
            <a:ext cx="3571875" cy="201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622" y="1131947"/>
            <a:ext cx="5114755" cy="287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/>
        </p:nvSpPr>
        <p:spPr>
          <a:xfrm>
            <a:off x="810300" y="3266728"/>
            <a:ext cx="61935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Imagen it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alk about it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List it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810301" y="2365045"/>
            <a:ext cx="77160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LaMDA 2</a:t>
            </a:r>
            <a:endParaRPr sz="5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88" name="Google Shape;2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448056"/>
            <a:ext cx="2182400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536" y="448056"/>
            <a:ext cx="1946046" cy="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/>
        </p:nvSpPr>
        <p:spPr>
          <a:xfrm>
            <a:off x="534272" y="3756909"/>
            <a:ext cx="34965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42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95" name="Google Shape;2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97" y="228600"/>
            <a:ext cx="235534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103" y="597575"/>
            <a:ext cx="3732675" cy="42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/>
        </p:nvSpPr>
        <p:spPr>
          <a:xfrm>
            <a:off x="810300" y="2464955"/>
            <a:ext cx="56199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DALL·E 2 </a:t>
            </a: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(openai)</a:t>
            </a:r>
            <a:endParaRPr sz="1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DALL·E Mini </a:t>
            </a: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(hugging face) </a:t>
            </a:r>
            <a:endParaRPr sz="1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Imagen</a:t>
            </a: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(google)</a:t>
            </a:r>
            <a:endParaRPr sz="1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810300" y="1434175"/>
            <a:ext cx="79146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Text to image generation</a:t>
            </a:r>
            <a:endParaRPr sz="5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03" name="Google Shape;3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4462272"/>
            <a:ext cx="2182400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536" y="4463537"/>
            <a:ext cx="1946046" cy="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/>
        </p:nvSpPr>
        <p:spPr>
          <a:xfrm>
            <a:off x="810300" y="3266728"/>
            <a:ext cx="61935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is a new AI system that can create realistic images and art from a description in natural language.</a:t>
            </a:r>
            <a:endParaRPr sz="2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810301" y="2365045"/>
            <a:ext cx="77160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DALL·E 2</a:t>
            </a:r>
            <a:endParaRPr sz="5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11" name="Google Shape;3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448056"/>
            <a:ext cx="2182400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536" y="448056"/>
            <a:ext cx="1946046" cy="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/>
          <p:nvPr/>
        </p:nvSpPr>
        <p:spPr>
          <a:xfrm>
            <a:off x="3309300" y="1626403"/>
            <a:ext cx="2525400" cy="4320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REPLACE PHOTO</a:t>
            </a:r>
            <a:endParaRPr b="1" sz="1100"/>
          </a:p>
        </p:txBody>
      </p:sp>
      <p:sp>
        <p:nvSpPr>
          <p:cNvPr id="318" name="Google Shape;318;p35"/>
          <p:cNvSpPr txBox="1"/>
          <p:nvPr>
            <p:ph idx="4294967295" type="body"/>
          </p:nvPr>
        </p:nvSpPr>
        <p:spPr>
          <a:xfrm>
            <a:off x="810300" y="3792347"/>
            <a:ext cx="5282700" cy="1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DALL·E 1 vs DALL·E 2 </a:t>
            </a:r>
            <a:endParaRPr sz="30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75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matching and photorealism</a:t>
            </a:r>
            <a:endParaRPr sz="1575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19" name="Google Shape;319;p35"/>
          <p:cNvPicPr preferRelativeResize="0"/>
          <p:nvPr/>
        </p:nvPicPr>
        <p:blipFill rotWithShape="1">
          <a:blip r:embed="rId3">
            <a:alphaModFix/>
          </a:blip>
          <a:srcRect b="0" l="0" r="0" t="2123"/>
          <a:stretch/>
        </p:blipFill>
        <p:spPr>
          <a:xfrm>
            <a:off x="460325" y="211275"/>
            <a:ext cx="8259900" cy="3504900"/>
          </a:xfrm>
          <a:prstGeom prst="roundRect">
            <a:avLst>
              <a:gd fmla="val 6501" name="adj"/>
            </a:avLst>
          </a:prstGeom>
          <a:noFill/>
          <a:ln cap="flat" cmpd="sng" w="28575">
            <a:solidFill>
              <a:srgbClr val="12121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5108" r="5117" t="0"/>
          <a:stretch/>
        </p:blipFill>
        <p:spPr>
          <a:xfrm>
            <a:off x="4551447" y="0"/>
            <a:ext cx="461772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6"/>
          <p:cNvSpPr txBox="1"/>
          <p:nvPr>
            <p:ph idx="4294967295" type="sldNum"/>
          </p:nvPr>
        </p:nvSpPr>
        <p:spPr>
          <a:xfrm>
            <a:off x="21969800" y="12765001"/>
            <a:ext cx="1463100" cy="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36"/>
          <p:cNvSpPr txBox="1"/>
          <p:nvPr/>
        </p:nvSpPr>
        <p:spPr>
          <a:xfrm>
            <a:off x="534272" y="3095255"/>
            <a:ext cx="36285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42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21215"/>
                </a:solidFill>
                <a:latin typeface="Google Sans"/>
                <a:ea typeface="Google Sans"/>
                <a:cs typeface="Google Sans"/>
                <a:sym typeface="Google Sans"/>
              </a:rPr>
              <a:t>create original, realistic images and art from a text description. It can combine concepts, attributes, and styles.</a:t>
            </a:r>
            <a:endParaRPr sz="12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Input : “A penguin reading a book peacefully while having coffee in the morning” 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36"/>
          <p:cNvSpPr txBox="1"/>
          <p:nvPr/>
        </p:nvSpPr>
        <p:spPr>
          <a:xfrm>
            <a:off x="810303" y="1708920"/>
            <a:ext cx="26607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DALL·E 2 can </a:t>
            </a:r>
            <a:endParaRPr sz="30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121215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28" name="Google Shape;32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056" y="448056"/>
            <a:ext cx="2182400" cy="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/>
          <p:nvPr>
            <p:ph idx="4294967295" type="sldNum"/>
          </p:nvPr>
        </p:nvSpPr>
        <p:spPr>
          <a:xfrm>
            <a:off x="21969800" y="12765001"/>
            <a:ext cx="1463100" cy="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37"/>
          <p:cNvSpPr txBox="1"/>
          <p:nvPr/>
        </p:nvSpPr>
        <p:spPr>
          <a:xfrm>
            <a:off x="534272" y="3095255"/>
            <a:ext cx="36285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42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21215"/>
                </a:solidFill>
                <a:latin typeface="Google Sans"/>
                <a:ea typeface="Google Sans"/>
                <a:cs typeface="Google Sans"/>
                <a:sym typeface="Google Sans"/>
              </a:rPr>
              <a:t>make realistic edits to existing images from a natural language caption. It can add and remove elements while taking shadows, reflections, and textures into account.</a:t>
            </a:r>
            <a:endParaRPr sz="10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sz="12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5" name="Google Shape;335;p37"/>
          <p:cNvSpPr txBox="1"/>
          <p:nvPr/>
        </p:nvSpPr>
        <p:spPr>
          <a:xfrm>
            <a:off x="810303" y="1708920"/>
            <a:ext cx="26607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DALL·E 2 can </a:t>
            </a:r>
            <a:endParaRPr sz="30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121215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36" name="Google Shape;3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448056"/>
            <a:ext cx="2182400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536" y="448056"/>
            <a:ext cx="1946046" cy="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8"/>
          <p:cNvPicPr preferRelativeResize="0"/>
          <p:nvPr/>
        </p:nvPicPr>
        <p:blipFill rotWithShape="1">
          <a:blip r:embed="rId3">
            <a:alphaModFix/>
          </a:blip>
          <a:srcRect b="0" l="0" r="2133" t="0"/>
          <a:stretch/>
        </p:blipFill>
        <p:spPr>
          <a:xfrm>
            <a:off x="123750" y="207875"/>
            <a:ext cx="4339200" cy="4727700"/>
          </a:xfrm>
          <a:prstGeom prst="roundRect">
            <a:avLst>
              <a:gd fmla="val 5044" name="adj"/>
            </a:avLst>
          </a:prstGeom>
          <a:noFill/>
          <a:ln cap="flat" cmpd="sng" w="28575">
            <a:solidFill>
              <a:srgbClr val="12121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3" name="Google Shape;343;p38"/>
          <p:cNvPicPr preferRelativeResize="0"/>
          <p:nvPr/>
        </p:nvPicPr>
        <p:blipFill rotWithShape="1">
          <a:blip r:embed="rId4">
            <a:alphaModFix/>
          </a:blip>
          <a:srcRect b="0" l="-1990" r="1989" t="0"/>
          <a:stretch/>
        </p:blipFill>
        <p:spPr>
          <a:xfrm>
            <a:off x="4658100" y="218400"/>
            <a:ext cx="4419900" cy="4727700"/>
          </a:xfrm>
          <a:prstGeom prst="roundRect">
            <a:avLst>
              <a:gd fmla="val 5044" name="adj"/>
            </a:avLst>
          </a:prstGeom>
          <a:noFill/>
          <a:ln cap="flat" cmpd="sng" w="28575">
            <a:solidFill>
              <a:srgbClr val="12121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4" name="Google Shape;344;p38"/>
          <p:cNvSpPr txBox="1"/>
          <p:nvPr/>
        </p:nvSpPr>
        <p:spPr>
          <a:xfrm>
            <a:off x="534272" y="3756909"/>
            <a:ext cx="34965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42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9"/>
          <p:cNvPicPr preferRelativeResize="0"/>
          <p:nvPr/>
        </p:nvPicPr>
        <p:blipFill rotWithShape="1">
          <a:blip r:embed="rId3">
            <a:alphaModFix/>
          </a:blip>
          <a:srcRect b="0" l="1416" r="2871" t="0"/>
          <a:stretch/>
        </p:blipFill>
        <p:spPr>
          <a:xfrm>
            <a:off x="152700" y="207875"/>
            <a:ext cx="4310400" cy="4727700"/>
          </a:xfrm>
          <a:prstGeom prst="roundRect">
            <a:avLst>
              <a:gd fmla="val 5044" name="adj"/>
            </a:avLst>
          </a:prstGeom>
          <a:noFill/>
          <a:ln cap="flat" cmpd="sng" w="28575">
            <a:solidFill>
              <a:srgbClr val="12121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0" name="Google Shape;350;p39"/>
          <p:cNvPicPr preferRelativeResize="0"/>
          <p:nvPr/>
        </p:nvPicPr>
        <p:blipFill rotWithShape="1">
          <a:blip r:embed="rId4">
            <a:alphaModFix/>
          </a:blip>
          <a:srcRect b="0" l="-576" r="2948" t="0"/>
          <a:stretch/>
        </p:blipFill>
        <p:spPr>
          <a:xfrm>
            <a:off x="4681200" y="218400"/>
            <a:ext cx="4244400" cy="4727700"/>
          </a:xfrm>
          <a:prstGeom prst="roundRect">
            <a:avLst>
              <a:gd fmla="val 5044" name="adj"/>
            </a:avLst>
          </a:prstGeom>
          <a:noFill/>
          <a:ln cap="flat" cmpd="sng" w="28575">
            <a:solidFill>
              <a:srgbClr val="12121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1" name="Google Shape;351;p39"/>
          <p:cNvSpPr txBox="1"/>
          <p:nvPr/>
        </p:nvSpPr>
        <p:spPr>
          <a:xfrm>
            <a:off x="534272" y="3756909"/>
            <a:ext cx="34965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42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0"/>
          <p:cNvPicPr preferRelativeResize="0"/>
          <p:nvPr/>
        </p:nvPicPr>
        <p:blipFill rotWithShape="1">
          <a:blip r:embed="rId3">
            <a:alphaModFix/>
          </a:blip>
          <a:srcRect b="0" l="1157" r="3176" t="0"/>
          <a:stretch/>
        </p:blipFill>
        <p:spPr>
          <a:xfrm>
            <a:off x="127450" y="207875"/>
            <a:ext cx="4335300" cy="4727700"/>
          </a:xfrm>
          <a:prstGeom prst="roundRect">
            <a:avLst>
              <a:gd fmla="val 5044" name="adj"/>
            </a:avLst>
          </a:prstGeom>
          <a:noFill/>
          <a:ln cap="flat" cmpd="sng" w="28575">
            <a:solidFill>
              <a:srgbClr val="12121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7" name="Google Shape;357;p40"/>
          <p:cNvPicPr preferRelativeResize="0"/>
          <p:nvPr/>
        </p:nvPicPr>
        <p:blipFill rotWithShape="1">
          <a:blip r:embed="rId4">
            <a:alphaModFix/>
          </a:blip>
          <a:srcRect b="0" l="0" r="2066" t="0"/>
          <a:stretch/>
        </p:blipFill>
        <p:spPr>
          <a:xfrm>
            <a:off x="4666575" y="218400"/>
            <a:ext cx="4335300" cy="4727700"/>
          </a:xfrm>
          <a:prstGeom prst="roundRect">
            <a:avLst>
              <a:gd fmla="val 5044" name="adj"/>
            </a:avLst>
          </a:prstGeom>
          <a:noFill/>
          <a:ln cap="flat" cmpd="sng" w="28575">
            <a:solidFill>
              <a:srgbClr val="12121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8" name="Google Shape;358;p40"/>
          <p:cNvSpPr txBox="1"/>
          <p:nvPr/>
        </p:nvSpPr>
        <p:spPr>
          <a:xfrm>
            <a:off x="534272" y="3756909"/>
            <a:ext cx="34965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42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/>
          <p:nvPr/>
        </p:nvSpPr>
        <p:spPr>
          <a:xfrm>
            <a:off x="377675" y="295321"/>
            <a:ext cx="8371200" cy="2147100"/>
          </a:xfrm>
          <a:prstGeom prst="roundRect">
            <a:avLst>
              <a:gd fmla="val 5761" name="adj"/>
            </a:avLst>
          </a:prstGeom>
          <a:solidFill>
            <a:srgbClr val="FBBC05"/>
          </a:solidFill>
          <a:ln cap="flat" cmpd="sng" w="38100">
            <a:solidFill>
              <a:srgbClr val="1212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3"/>
          <p:cNvSpPr txBox="1"/>
          <p:nvPr/>
        </p:nvSpPr>
        <p:spPr>
          <a:xfrm>
            <a:off x="606281" y="542165"/>
            <a:ext cx="48429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What’s new in AI? 	</a:t>
            </a:r>
            <a:endParaRPr sz="3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	</a:t>
            </a:r>
            <a:endParaRPr sz="3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Aicha OUADAH</a:t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7" name="Google Shape;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4462272"/>
            <a:ext cx="2182400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536" y="4463537"/>
            <a:ext cx="1946046" cy="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/>
          <p:nvPr/>
        </p:nvSpPr>
        <p:spPr>
          <a:xfrm>
            <a:off x="7331692" y="4583719"/>
            <a:ext cx="1544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Adobe Stock#243026154</a:t>
            </a:r>
            <a:endParaRPr b="1" sz="9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4" name="Google Shape;364;p41"/>
          <p:cNvSpPr txBox="1"/>
          <p:nvPr/>
        </p:nvSpPr>
        <p:spPr>
          <a:xfrm>
            <a:off x="810328" y="2741919"/>
            <a:ext cx="2064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21215"/>
                </a:solidFill>
                <a:latin typeface="Google Sans"/>
                <a:ea typeface="Google Sans"/>
                <a:cs typeface="Google Sans"/>
                <a:sym typeface="Google Sans"/>
              </a:rPr>
              <a:t>can take an image and create different variations of it inspired by the original.</a:t>
            </a:r>
            <a:endParaRPr sz="10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5" name="Google Shape;365;p41"/>
          <p:cNvSpPr txBox="1"/>
          <p:nvPr/>
        </p:nvSpPr>
        <p:spPr>
          <a:xfrm>
            <a:off x="810303" y="1708920"/>
            <a:ext cx="26607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DALL·E 2 can </a:t>
            </a:r>
            <a:endParaRPr sz="30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121215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66" name="Google Shape;36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5200" y="764625"/>
            <a:ext cx="4058100" cy="4309500"/>
          </a:xfrm>
          <a:prstGeom prst="roundRect">
            <a:avLst>
              <a:gd fmla="val 6012" name="adj"/>
            </a:avLst>
          </a:prstGeom>
          <a:noFill/>
          <a:ln cap="flat" cmpd="sng" w="28575">
            <a:solidFill>
              <a:srgbClr val="12121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7" name="Google Shape;3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56" y="448056"/>
            <a:ext cx="2182400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536" y="448056"/>
            <a:ext cx="1946046" cy="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448056"/>
            <a:ext cx="2182400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536" y="448056"/>
            <a:ext cx="1946046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2"/>
          <p:cNvPicPr preferRelativeResize="0"/>
          <p:nvPr/>
        </p:nvPicPr>
        <p:blipFill rotWithShape="1">
          <a:blip r:embed="rId5">
            <a:alphaModFix/>
          </a:blip>
          <a:srcRect b="0" l="69" r="69" t="0"/>
          <a:stretch/>
        </p:blipFill>
        <p:spPr>
          <a:xfrm>
            <a:off x="6121475" y="1613375"/>
            <a:ext cx="2932500" cy="3114300"/>
          </a:xfrm>
          <a:prstGeom prst="roundRect">
            <a:avLst>
              <a:gd fmla="val 6012" name="adj"/>
            </a:avLst>
          </a:prstGeom>
          <a:noFill/>
          <a:ln cap="flat" cmpd="sng" w="28575">
            <a:solidFill>
              <a:srgbClr val="12121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6" name="Google Shape;376;p42"/>
          <p:cNvPicPr preferRelativeResize="0"/>
          <p:nvPr/>
        </p:nvPicPr>
        <p:blipFill rotWithShape="1">
          <a:blip r:embed="rId6">
            <a:alphaModFix/>
          </a:blip>
          <a:srcRect b="2911" l="-2600" r="2600" t="-1940"/>
          <a:stretch/>
        </p:blipFill>
        <p:spPr>
          <a:xfrm>
            <a:off x="3105250" y="1613375"/>
            <a:ext cx="2932500" cy="3114300"/>
          </a:xfrm>
          <a:prstGeom prst="roundRect">
            <a:avLst>
              <a:gd fmla="val 6012" name="adj"/>
            </a:avLst>
          </a:prstGeom>
          <a:noFill/>
          <a:ln cap="flat" cmpd="sng" w="28575">
            <a:solidFill>
              <a:srgbClr val="12121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7" name="Google Shape;377;p42"/>
          <p:cNvPicPr preferRelativeResize="0"/>
          <p:nvPr/>
        </p:nvPicPr>
        <p:blipFill rotWithShape="1">
          <a:blip r:embed="rId7">
            <a:alphaModFix/>
          </a:blip>
          <a:srcRect b="0" l="524" r="514" t="0"/>
          <a:stretch/>
        </p:blipFill>
        <p:spPr>
          <a:xfrm>
            <a:off x="89025" y="1613375"/>
            <a:ext cx="2932500" cy="3114300"/>
          </a:xfrm>
          <a:prstGeom prst="roundRect">
            <a:avLst>
              <a:gd fmla="val 6012" name="adj"/>
            </a:avLst>
          </a:prstGeom>
          <a:noFill/>
          <a:ln cap="flat" cmpd="sng" w="28575">
            <a:solidFill>
              <a:srgbClr val="12121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/>
          <p:nvPr>
            <p:ph idx="4294967295" type="sldNum"/>
          </p:nvPr>
        </p:nvSpPr>
        <p:spPr>
          <a:xfrm>
            <a:off x="21969800" y="12765001"/>
            <a:ext cx="1463100" cy="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43"/>
          <p:cNvSpPr txBox="1"/>
          <p:nvPr/>
        </p:nvSpPr>
        <p:spPr>
          <a:xfrm>
            <a:off x="534272" y="3095255"/>
            <a:ext cx="36285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42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Diffusion Models are </a:t>
            </a:r>
            <a:r>
              <a:rPr b="1" lang="en" sz="1100">
                <a:solidFill>
                  <a:schemeClr val="dk1"/>
                </a:solidFill>
              </a:rPr>
              <a:t>generative models, meaning that they are used to generate data similar to the data on which they are trained</a:t>
            </a:r>
            <a:endParaRPr sz="12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4" name="Google Shape;384;p43"/>
          <p:cNvSpPr txBox="1"/>
          <p:nvPr/>
        </p:nvSpPr>
        <p:spPr>
          <a:xfrm>
            <a:off x="810303" y="1708920"/>
            <a:ext cx="26607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DALL·E 2 :</a:t>
            </a:r>
            <a:endParaRPr sz="30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121215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85" name="Google Shape;3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448056"/>
            <a:ext cx="2182400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536" y="448056"/>
            <a:ext cx="1946046" cy="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>
            <p:ph idx="4294967295" type="sldNum"/>
          </p:nvPr>
        </p:nvSpPr>
        <p:spPr>
          <a:xfrm>
            <a:off x="21969800" y="12765001"/>
            <a:ext cx="1463100" cy="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44"/>
          <p:cNvSpPr txBox="1"/>
          <p:nvPr/>
        </p:nvSpPr>
        <p:spPr>
          <a:xfrm>
            <a:off x="534272" y="3095255"/>
            <a:ext cx="36285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427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Adult content, illegal activities, violence, specific identities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text in images, long text input  </a:t>
            </a:r>
            <a:endParaRPr sz="12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3" name="Google Shape;393;p44"/>
          <p:cNvSpPr txBox="1"/>
          <p:nvPr/>
        </p:nvSpPr>
        <p:spPr>
          <a:xfrm>
            <a:off x="810300" y="1708925"/>
            <a:ext cx="31800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DALL·E 2</a:t>
            </a:r>
            <a:endParaRPr sz="27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Risks and limitations:</a:t>
            </a:r>
            <a:endParaRPr sz="27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94" name="Google Shape;3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448056"/>
            <a:ext cx="2182400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536" y="448056"/>
            <a:ext cx="1946046" cy="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5754" r="8481" t="0"/>
          <a:stretch/>
        </p:blipFill>
        <p:spPr>
          <a:xfrm>
            <a:off x="4551447" y="0"/>
            <a:ext cx="461772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/>
          <p:nvPr>
            <p:ph idx="4294967295" type="sldNum"/>
          </p:nvPr>
        </p:nvSpPr>
        <p:spPr>
          <a:xfrm>
            <a:off x="21969800" y="12765001"/>
            <a:ext cx="1463100" cy="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45"/>
          <p:cNvSpPr txBox="1"/>
          <p:nvPr/>
        </p:nvSpPr>
        <p:spPr>
          <a:xfrm>
            <a:off x="534272" y="3095255"/>
            <a:ext cx="36285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42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21215"/>
                </a:solidFill>
                <a:latin typeface="Google Sans"/>
                <a:ea typeface="Google Sans"/>
                <a:cs typeface="Google Sans"/>
                <a:sym typeface="Google Sans"/>
              </a:rPr>
              <a:t>Generate images from a text prompt.</a:t>
            </a:r>
            <a:endParaRPr sz="12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Input : “happy turtle cooking in the kitchen” 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45"/>
          <p:cNvSpPr txBox="1"/>
          <p:nvPr/>
        </p:nvSpPr>
        <p:spPr>
          <a:xfrm>
            <a:off x="810303" y="1708920"/>
            <a:ext cx="26607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DALL·E Mini</a:t>
            </a:r>
            <a:endParaRPr sz="30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Open source, public use.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121215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04" name="Google Shape;40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056" y="448056"/>
            <a:ext cx="2182400" cy="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6"/>
          <p:cNvSpPr txBox="1"/>
          <p:nvPr/>
        </p:nvSpPr>
        <p:spPr>
          <a:xfrm>
            <a:off x="780150" y="3246628"/>
            <a:ext cx="61935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is trained with pairs :  images and captions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it has 2 main components, language and image model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language model (BART),  transforms the text input in natural language to tokens readble by the next model (encoding)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image model (VQGAN) is the decoder , it takes the BART output (encoding) and decode it to an image, then its output (generated image) is compared to the image input to adjust it.</a:t>
            </a:r>
            <a:endParaRPr sz="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0" name="Google Shape;410;p46"/>
          <p:cNvSpPr txBox="1"/>
          <p:nvPr/>
        </p:nvSpPr>
        <p:spPr>
          <a:xfrm>
            <a:off x="780151" y="2344945"/>
            <a:ext cx="77160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DALL·E Mini</a:t>
            </a:r>
            <a:endParaRPr sz="5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11" name="Google Shape;4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06" y="427956"/>
            <a:ext cx="2182400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386" y="427956"/>
            <a:ext cx="1946046" cy="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"/>
          <p:cNvSpPr txBox="1"/>
          <p:nvPr/>
        </p:nvSpPr>
        <p:spPr>
          <a:xfrm>
            <a:off x="780150" y="3246628"/>
            <a:ext cx="61935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Is an AI system that creates photorealistic images from input text</a:t>
            </a:r>
            <a:endParaRPr sz="2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8" name="Google Shape;418;p47"/>
          <p:cNvSpPr txBox="1"/>
          <p:nvPr/>
        </p:nvSpPr>
        <p:spPr>
          <a:xfrm>
            <a:off x="780151" y="2344945"/>
            <a:ext cx="77160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Imagen</a:t>
            </a:r>
            <a:endParaRPr sz="5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19" name="Google Shape;4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06" y="427956"/>
            <a:ext cx="2182400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386" y="427956"/>
            <a:ext cx="1946046" cy="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1436" r="65320" t="0"/>
          <a:stretch/>
        </p:blipFill>
        <p:spPr>
          <a:xfrm>
            <a:off x="4551447" y="0"/>
            <a:ext cx="461772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8"/>
          <p:cNvSpPr txBox="1"/>
          <p:nvPr>
            <p:ph idx="4294967295" type="sldNum"/>
          </p:nvPr>
        </p:nvSpPr>
        <p:spPr>
          <a:xfrm>
            <a:off x="21969800" y="12765001"/>
            <a:ext cx="1463100" cy="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48"/>
          <p:cNvSpPr txBox="1"/>
          <p:nvPr/>
        </p:nvSpPr>
        <p:spPr>
          <a:xfrm>
            <a:off x="534272" y="3095255"/>
            <a:ext cx="36285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42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Input : “a photo of a fuzzy panda wearing sunglasses and red shirt riding a bike on top of a mountain.” 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8" name="Google Shape;428;p48"/>
          <p:cNvSpPr txBox="1"/>
          <p:nvPr/>
        </p:nvSpPr>
        <p:spPr>
          <a:xfrm>
            <a:off x="810303" y="1708920"/>
            <a:ext cx="266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Imagen</a:t>
            </a:r>
            <a:endParaRPr sz="3400">
              <a:solidFill>
                <a:srgbClr val="121215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29" name="Google Shape;42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056" y="448056"/>
            <a:ext cx="2182400" cy="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448056"/>
            <a:ext cx="2182400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536" y="448056"/>
            <a:ext cx="1946046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9"/>
          <p:cNvPicPr preferRelativeResize="0"/>
          <p:nvPr/>
        </p:nvPicPr>
        <p:blipFill rotWithShape="1">
          <a:blip r:embed="rId5">
            <a:alphaModFix/>
          </a:blip>
          <a:srcRect b="0" l="2919" r="2919" t="0"/>
          <a:stretch/>
        </p:blipFill>
        <p:spPr>
          <a:xfrm>
            <a:off x="5283275" y="1613375"/>
            <a:ext cx="2932500" cy="3114300"/>
          </a:xfrm>
          <a:prstGeom prst="roundRect">
            <a:avLst>
              <a:gd fmla="val 6012" name="adj"/>
            </a:avLst>
          </a:prstGeom>
          <a:noFill/>
          <a:ln cap="flat" cmpd="sng" w="28575">
            <a:solidFill>
              <a:srgbClr val="12121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7" name="Google Shape;437;p49"/>
          <p:cNvPicPr preferRelativeResize="0"/>
          <p:nvPr/>
        </p:nvPicPr>
        <p:blipFill rotWithShape="1">
          <a:blip r:embed="rId6">
            <a:alphaModFix/>
          </a:blip>
          <a:srcRect b="0" l="2919" r="2919" t="0"/>
          <a:stretch/>
        </p:blipFill>
        <p:spPr>
          <a:xfrm>
            <a:off x="774825" y="1613375"/>
            <a:ext cx="2932500" cy="3114300"/>
          </a:xfrm>
          <a:prstGeom prst="roundRect">
            <a:avLst>
              <a:gd fmla="val 6012" name="adj"/>
            </a:avLst>
          </a:prstGeom>
          <a:noFill/>
          <a:ln cap="flat" cmpd="sng" w="28575">
            <a:solidFill>
              <a:srgbClr val="12121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8" name="Google Shape;438;p49"/>
          <p:cNvSpPr txBox="1"/>
          <p:nvPr/>
        </p:nvSpPr>
        <p:spPr>
          <a:xfrm>
            <a:off x="2195450" y="844000"/>
            <a:ext cx="481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brain riding a rocket ship heading towards the moon.</a:t>
            </a:r>
            <a:endParaRPr/>
          </a:p>
        </p:txBody>
      </p:sp>
      <p:sp>
        <p:nvSpPr>
          <p:cNvPr id="439" name="Google Shape;439;p49"/>
          <p:cNvSpPr txBox="1"/>
          <p:nvPr/>
        </p:nvSpPr>
        <p:spPr>
          <a:xfrm>
            <a:off x="1086975" y="4741825"/>
            <a:ext cx="23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</a:t>
            </a:r>
            <a:endParaRPr/>
          </a:p>
        </p:txBody>
      </p:sp>
      <p:sp>
        <p:nvSpPr>
          <p:cNvPr id="440" name="Google Shape;440;p49"/>
          <p:cNvSpPr txBox="1"/>
          <p:nvPr/>
        </p:nvSpPr>
        <p:spPr>
          <a:xfrm>
            <a:off x="5658975" y="4741825"/>
            <a:ext cx="23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DALL-E 2 </a:t>
            </a:r>
            <a:endParaRPr/>
          </a:p>
        </p:txBody>
      </p:sp>
      <p:sp>
        <p:nvSpPr>
          <p:cNvPr id="441" name="Google Shape;441;p49"/>
          <p:cNvSpPr txBox="1"/>
          <p:nvPr/>
        </p:nvSpPr>
        <p:spPr>
          <a:xfrm>
            <a:off x="8157275" y="4741825"/>
            <a:ext cx="7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0"/>
          <p:cNvSpPr txBox="1"/>
          <p:nvPr/>
        </p:nvSpPr>
        <p:spPr>
          <a:xfrm>
            <a:off x="780150" y="3246628"/>
            <a:ext cx="61935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Imagen, DALL·E 1, Glide, </a:t>
            </a:r>
            <a:r>
              <a:rPr lang="en" sz="2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DALL·E</a:t>
            </a:r>
            <a:r>
              <a:rPr lang="en" sz="2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2</a:t>
            </a:r>
            <a:endParaRPr sz="2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7" name="Google Shape;447;p50"/>
          <p:cNvSpPr txBox="1"/>
          <p:nvPr/>
        </p:nvSpPr>
        <p:spPr>
          <a:xfrm>
            <a:off x="780151" y="2344945"/>
            <a:ext cx="77160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WHY? </a:t>
            </a:r>
            <a:endParaRPr sz="5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48" name="Google Shape;44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06" y="427956"/>
            <a:ext cx="2182400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386" y="427956"/>
            <a:ext cx="1946046" cy="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4294967295" type="title"/>
          </p:nvPr>
        </p:nvSpPr>
        <p:spPr>
          <a:xfrm>
            <a:off x="283300" y="608775"/>
            <a:ext cx="7283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700"/>
              <a:buFont typeface="Google Sans Medium"/>
              <a:buChar char="●"/>
            </a:pPr>
            <a:r>
              <a:rPr lang="en" sz="2700">
                <a:solidFill>
                  <a:srgbClr val="44444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Language models</a:t>
            </a:r>
            <a:endParaRPr sz="2700">
              <a:solidFill>
                <a:srgbClr val="44444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94" name="Google Shape;94;p24"/>
          <p:cNvCxnSpPr/>
          <p:nvPr/>
        </p:nvCxnSpPr>
        <p:spPr>
          <a:xfrm>
            <a:off x="814322" y="1797780"/>
            <a:ext cx="4011900" cy="0"/>
          </a:xfrm>
          <a:prstGeom prst="straightConnector1">
            <a:avLst/>
          </a:prstGeom>
          <a:noFill/>
          <a:ln cap="flat" cmpd="sng" w="9525">
            <a:solidFill>
              <a:srgbClr val="EDEDE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5" name="Google Shape;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4462272"/>
            <a:ext cx="2182400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536" y="4463537"/>
            <a:ext cx="1946046" cy="2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4"/>
          <p:cNvSpPr txBox="1"/>
          <p:nvPr>
            <p:ph idx="4294967295" type="title"/>
          </p:nvPr>
        </p:nvSpPr>
        <p:spPr>
          <a:xfrm>
            <a:off x="283464" y="2437573"/>
            <a:ext cx="72831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700"/>
              <a:buFont typeface="Google Sans Medium"/>
              <a:buChar char="●"/>
            </a:pPr>
            <a:r>
              <a:rPr lang="en" sz="2700">
                <a:solidFill>
                  <a:srgbClr val="44444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Text to image generation</a:t>
            </a:r>
            <a:endParaRPr sz="2700">
              <a:solidFill>
                <a:srgbClr val="44444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1"/>
          <p:cNvSpPr txBox="1"/>
          <p:nvPr/>
        </p:nvSpPr>
        <p:spPr>
          <a:xfrm>
            <a:off x="780150" y="3246628"/>
            <a:ext cx="61935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Volunteer</a:t>
            </a:r>
            <a:r>
              <a:rPr lang="en" sz="2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2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5" name="Google Shape;455;p51"/>
          <p:cNvSpPr txBox="1"/>
          <p:nvPr/>
        </p:nvSpPr>
        <p:spPr>
          <a:xfrm>
            <a:off x="780151" y="2344945"/>
            <a:ext cx="77160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Live Demo (</a:t>
            </a:r>
            <a:r>
              <a:rPr lang="en" sz="5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DALL·E Mini)</a:t>
            </a:r>
            <a:endParaRPr sz="5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56" name="Google Shape;4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06" y="427956"/>
            <a:ext cx="2182400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386" y="427956"/>
            <a:ext cx="1946046" cy="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2"/>
          <p:cNvSpPr txBox="1"/>
          <p:nvPr/>
        </p:nvSpPr>
        <p:spPr>
          <a:xfrm>
            <a:off x="155924" y="1211775"/>
            <a:ext cx="88323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“9ed ma tmed l GDG 9ed ma ymdlek .”</a:t>
            </a:r>
            <a:endParaRPr sz="45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63" name="Google Shape;4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448056"/>
            <a:ext cx="2182400" cy="2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2"/>
          <p:cNvSpPr/>
          <p:nvPr/>
        </p:nvSpPr>
        <p:spPr>
          <a:xfrm>
            <a:off x="3301500" y="4121663"/>
            <a:ext cx="2541000" cy="523500"/>
          </a:xfrm>
          <a:prstGeom prst="roundRect">
            <a:avLst>
              <a:gd fmla="val 50000" name="adj"/>
            </a:avLst>
          </a:prstGeom>
          <a:solidFill>
            <a:srgbClr val="F9BB2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Redha Amirouche </a:t>
            </a:r>
            <a:endParaRPr sz="12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Ex-GDG Algiers Lead</a:t>
            </a:r>
            <a:endParaRPr sz="12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65" name="Google Shape;46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536" y="448056"/>
            <a:ext cx="1946046" cy="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DED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"/>
          <p:cNvSpPr txBox="1"/>
          <p:nvPr/>
        </p:nvSpPr>
        <p:spPr>
          <a:xfrm>
            <a:off x="155924" y="1211775"/>
            <a:ext cx="88323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“Enjoy your journey with GDG.”</a:t>
            </a:r>
            <a:endParaRPr sz="45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Keep doing cool things that matter</a:t>
            </a:r>
            <a:endParaRPr sz="3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71" name="Google Shape;4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448056"/>
            <a:ext cx="2182400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536" y="448056"/>
            <a:ext cx="1946046" cy="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4"/>
          <p:cNvSpPr txBox="1"/>
          <p:nvPr/>
        </p:nvSpPr>
        <p:spPr>
          <a:xfrm>
            <a:off x="592528" y="1377792"/>
            <a:ext cx="44010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Thank you!</a:t>
            </a:r>
            <a:endParaRPr sz="60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78" name="Google Shape;478;p54"/>
          <p:cNvSpPr/>
          <p:nvPr/>
        </p:nvSpPr>
        <p:spPr>
          <a:xfrm>
            <a:off x="-3799606" y="1152122"/>
            <a:ext cx="1205100" cy="311400"/>
          </a:xfrm>
          <a:prstGeom prst="roundRect">
            <a:avLst>
              <a:gd fmla="val 50000" name="adj"/>
            </a:avLst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Resources</a:t>
            </a:r>
            <a:endParaRPr b="1" sz="14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79" name="Google Shape;479;p54"/>
          <p:cNvPicPr preferRelativeResize="0"/>
          <p:nvPr/>
        </p:nvPicPr>
        <p:blipFill rotWithShape="1">
          <a:blip r:embed="rId3">
            <a:alphaModFix/>
          </a:blip>
          <a:srcRect b="12479" l="0" r="0" t="12479"/>
          <a:stretch/>
        </p:blipFill>
        <p:spPr>
          <a:xfrm>
            <a:off x="602650" y="2608869"/>
            <a:ext cx="525600" cy="525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0" name="Google Shape;480;p54"/>
          <p:cNvSpPr txBox="1"/>
          <p:nvPr/>
        </p:nvSpPr>
        <p:spPr>
          <a:xfrm>
            <a:off x="1239347" y="2586309"/>
            <a:ext cx="2043300" cy="1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AI Student @USTHB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Intern @LAMIH UPHF </a:t>
            </a:r>
            <a:b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    @AichaOuadah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81" name="Google Shape;48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799601" y="2950415"/>
            <a:ext cx="393560" cy="39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799605" y="3545714"/>
            <a:ext cx="393559" cy="39354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4"/>
          <p:cNvSpPr txBox="1"/>
          <p:nvPr/>
        </p:nvSpPr>
        <p:spPr>
          <a:xfrm>
            <a:off x="-3252006" y="2992238"/>
            <a:ext cx="16518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https://imagen.research.google/</a:t>
            </a:r>
            <a:endParaRPr sz="14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4" name="Google Shape;484;p54"/>
          <p:cNvSpPr txBox="1"/>
          <p:nvPr/>
        </p:nvSpPr>
        <p:spPr>
          <a:xfrm>
            <a:off x="-3252006" y="3587034"/>
            <a:ext cx="15681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5" name="Google Shape;485;p54"/>
          <p:cNvSpPr txBox="1"/>
          <p:nvPr/>
        </p:nvSpPr>
        <p:spPr>
          <a:xfrm>
            <a:off x="-3252006" y="4181831"/>
            <a:ext cx="18189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86" name="Google Shape;48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799600" y="4140510"/>
            <a:ext cx="393559" cy="393543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4"/>
          <p:cNvSpPr txBox="1"/>
          <p:nvPr/>
        </p:nvSpPr>
        <p:spPr>
          <a:xfrm>
            <a:off x="-3252062" y="1741875"/>
            <a:ext cx="26145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goo.gle/assistant-docs</a:t>
            </a:r>
            <a:endParaRPr sz="14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88" name="Google Shape;48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799598" y="1807870"/>
            <a:ext cx="393551" cy="39355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 txBox="1"/>
          <p:nvPr/>
        </p:nvSpPr>
        <p:spPr>
          <a:xfrm>
            <a:off x="-3252062" y="2302697"/>
            <a:ext cx="2713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https://openai.com/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0" name="Google Shape;490;p54"/>
          <p:cNvSpPr txBox="1"/>
          <p:nvPr/>
        </p:nvSpPr>
        <p:spPr>
          <a:xfrm>
            <a:off x="6784414" y="3060338"/>
            <a:ext cx="2312400" cy="24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https://ai.googleblog.com/</a:t>
            </a:r>
            <a:endParaRPr sz="12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https://openai.com/</a:t>
            </a:r>
            <a:endParaRPr sz="12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https://imagen.research.google/</a:t>
            </a:r>
            <a:endParaRPr sz="12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1" name="Google Shape;491;p54"/>
          <p:cNvSpPr/>
          <p:nvPr/>
        </p:nvSpPr>
        <p:spPr>
          <a:xfrm>
            <a:off x="6420178" y="2586309"/>
            <a:ext cx="1161900" cy="311400"/>
          </a:xfrm>
          <a:prstGeom prst="roundRect">
            <a:avLst>
              <a:gd fmla="val 50000" name="adj"/>
            </a:avLst>
          </a:prstGeom>
          <a:solidFill>
            <a:srgbClr val="F9BB2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21215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Resources</a:t>
            </a:r>
            <a:endParaRPr sz="1400">
              <a:solidFill>
                <a:srgbClr val="121215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92" name="Google Shape;492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799587" y="2328478"/>
            <a:ext cx="393551" cy="39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0180" y="3088153"/>
            <a:ext cx="209469" cy="209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1550" y="3481829"/>
            <a:ext cx="209474" cy="20946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4"/>
          <p:cNvSpPr/>
          <p:nvPr/>
        </p:nvSpPr>
        <p:spPr>
          <a:xfrm>
            <a:off x="1241550" y="2586309"/>
            <a:ext cx="1969800" cy="311400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21215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Aicha OUADAH</a:t>
            </a:r>
            <a:endParaRPr sz="1400">
              <a:solidFill>
                <a:srgbClr val="121215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96" name="Google Shape;496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8056" y="448056"/>
            <a:ext cx="2098324" cy="2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74536" y="448056"/>
            <a:ext cx="1946046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0180" y="3316753"/>
            <a:ext cx="209469" cy="209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0180" y="3621553"/>
            <a:ext cx="209469" cy="209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/>
        </p:nvSpPr>
        <p:spPr>
          <a:xfrm>
            <a:off x="838080" y="2464955"/>
            <a:ext cx="5960100" cy="1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3" name="Google Shape;103;p25"/>
          <p:cNvSpPr txBox="1"/>
          <p:nvPr/>
        </p:nvSpPr>
        <p:spPr>
          <a:xfrm>
            <a:off x="810301" y="1053183"/>
            <a:ext cx="77160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Language Models</a:t>
            </a:r>
            <a:endParaRPr sz="5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4462272"/>
            <a:ext cx="2182400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536" y="4463537"/>
            <a:ext cx="1946046" cy="2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5"/>
          <p:cNvSpPr/>
          <p:nvPr/>
        </p:nvSpPr>
        <p:spPr>
          <a:xfrm>
            <a:off x="924947" y="2738735"/>
            <a:ext cx="2416200" cy="222600"/>
          </a:xfrm>
          <a:prstGeom prst="rect">
            <a:avLst/>
          </a:prstGeom>
          <a:solidFill>
            <a:srgbClr val="538FF7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5"/>
          <p:cNvSpPr/>
          <p:nvPr/>
        </p:nvSpPr>
        <p:spPr>
          <a:xfrm>
            <a:off x="924947" y="3028407"/>
            <a:ext cx="2096100" cy="222600"/>
          </a:xfrm>
          <a:prstGeom prst="rect">
            <a:avLst/>
          </a:prstGeom>
          <a:solidFill>
            <a:srgbClr val="F6BD4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5"/>
          <p:cNvSpPr/>
          <p:nvPr/>
        </p:nvSpPr>
        <p:spPr>
          <a:xfrm>
            <a:off x="924947" y="3318078"/>
            <a:ext cx="1383600" cy="222600"/>
          </a:xfrm>
          <a:prstGeom prst="rect">
            <a:avLst/>
          </a:prstGeom>
          <a:solidFill>
            <a:srgbClr val="65B867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5"/>
          <p:cNvSpPr/>
          <p:nvPr/>
        </p:nvSpPr>
        <p:spPr>
          <a:xfrm>
            <a:off x="924947" y="3607749"/>
            <a:ext cx="1281900" cy="222600"/>
          </a:xfrm>
          <a:prstGeom prst="rect">
            <a:avLst/>
          </a:prstGeom>
          <a:solidFill>
            <a:srgbClr val="EC5E4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5"/>
          <p:cNvSpPr/>
          <p:nvPr/>
        </p:nvSpPr>
        <p:spPr>
          <a:xfrm>
            <a:off x="924947" y="3897420"/>
            <a:ext cx="478800" cy="222600"/>
          </a:xfrm>
          <a:prstGeom prst="rect">
            <a:avLst/>
          </a:prstGeom>
          <a:solidFill>
            <a:srgbClr val="FAD2C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25"/>
          <p:cNvGrpSpPr/>
          <p:nvPr/>
        </p:nvGrpSpPr>
        <p:grpSpPr>
          <a:xfrm>
            <a:off x="922225" y="2654310"/>
            <a:ext cx="3843402" cy="30707"/>
            <a:chOff x="-32" y="0"/>
            <a:chExt cx="9664072" cy="68102"/>
          </a:xfrm>
        </p:grpSpPr>
        <p:sp>
          <p:nvSpPr>
            <p:cNvPr id="112" name="Google Shape;112;p25"/>
            <p:cNvSpPr/>
            <p:nvPr/>
          </p:nvSpPr>
          <p:spPr>
            <a:xfrm>
              <a:off x="6622" y="378"/>
              <a:ext cx="9648900" cy="67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5"/>
            <p:cNvSpPr/>
            <p:nvPr/>
          </p:nvSpPr>
          <p:spPr>
            <a:xfrm rot="5400000">
              <a:off x="2871713" y="17100"/>
              <a:ext cx="68100" cy="339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5"/>
            <p:cNvSpPr/>
            <p:nvPr/>
          </p:nvSpPr>
          <p:spPr>
            <a:xfrm rot="5400000">
              <a:off x="2678436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5"/>
            <p:cNvSpPr/>
            <p:nvPr/>
          </p:nvSpPr>
          <p:spPr>
            <a:xfrm rot="5400000">
              <a:off x="2486104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5"/>
            <p:cNvSpPr/>
            <p:nvPr/>
          </p:nvSpPr>
          <p:spPr>
            <a:xfrm rot="5400000">
              <a:off x="2293815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5"/>
            <p:cNvSpPr/>
            <p:nvPr/>
          </p:nvSpPr>
          <p:spPr>
            <a:xfrm rot="5400000">
              <a:off x="210148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5"/>
            <p:cNvSpPr/>
            <p:nvPr/>
          </p:nvSpPr>
          <p:spPr>
            <a:xfrm rot="5400000">
              <a:off x="2101397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/>
            <p:nvPr/>
          </p:nvSpPr>
          <p:spPr>
            <a:xfrm rot="5400000">
              <a:off x="1908120" y="17100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5"/>
            <p:cNvSpPr/>
            <p:nvPr/>
          </p:nvSpPr>
          <p:spPr>
            <a:xfrm rot="5400000">
              <a:off x="1715788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5"/>
            <p:cNvSpPr/>
            <p:nvPr/>
          </p:nvSpPr>
          <p:spPr>
            <a:xfrm rot="5400000">
              <a:off x="1523499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5"/>
            <p:cNvSpPr/>
            <p:nvPr/>
          </p:nvSpPr>
          <p:spPr>
            <a:xfrm rot="5400000">
              <a:off x="1331167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5"/>
            <p:cNvSpPr/>
            <p:nvPr/>
          </p:nvSpPr>
          <p:spPr>
            <a:xfrm rot="5400000">
              <a:off x="1137804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5"/>
            <p:cNvSpPr/>
            <p:nvPr/>
          </p:nvSpPr>
          <p:spPr>
            <a:xfrm rot="5400000">
              <a:off x="945472" y="17100"/>
              <a:ext cx="68100" cy="339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5"/>
            <p:cNvSpPr/>
            <p:nvPr/>
          </p:nvSpPr>
          <p:spPr>
            <a:xfrm rot="5400000">
              <a:off x="75318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5"/>
            <p:cNvSpPr/>
            <p:nvPr/>
          </p:nvSpPr>
          <p:spPr>
            <a:xfrm rot="5400000">
              <a:off x="560851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5"/>
            <p:cNvSpPr/>
            <p:nvPr/>
          </p:nvSpPr>
          <p:spPr>
            <a:xfrm rot="5400000">
              <a:off x="560765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5"/>
            <p:cNvSpPr/>
            <p:nvPr/>
          </p:nvSpPr>
          <p:spPr>
            <a:xfrm rot="5400000">
              <a:off x="367488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5"/>
            <p:cNvSpPr/>
            <p:nvPr/>
          </p:nvSpPr>
          <p:spPr>
            <a:xfrm rot="5400000">
              <a:off x="175156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5"/>
            <p:cNvSpPr/>
            <p:nvPr/>
          </p:nvSpPr>
          <p:spPr>
            <a:xfrm rot="5400000">
              <a:off x="-17132" y="17100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5"/>
            <p:cNvSpPr/>
            <p:nvPr/>
          </p:nvSpPr>
          <p:spPr>
            <a:xfrm rot="5400000">
              <a:off x="5760558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5"/>
            <p:cNvSpPr/>
            <p:nvPr/>
          </p:nvSpPr>
          <p:spPr>
            <a:xfrm rot="5400000">
              <a:off x="556728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5"/>
            <p:cNvSpPr/>
            <p:nvPr/>
          </p:nvSpPr>
          <p:spPr>
            <a:xfrm rot="5400000">
              <a:off x="53749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5"/>
            <p:cNvSpPr/>
            <p:nvPr/>
          </p:nvSpPr>
          <p:spPr>
            <a:xfrm rot="5400000">
              <a:off x="518266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5"/>
            <p:cNvSpPr/>
            <p:nvPr/>
          </p:nvSpPr>
          <p:spPr>
            <a:xfrm rot="5400000">
              <a:off x="499032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5"/>
            <p:cNvSpPr/>
            <p:nvPr/>
          </p:nvSpPr>
          <p:spPr>
            <a:xfrm rot="5400000">
              <a:off x="499024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5"/>
            <p:cNvSpPr/>
            <p:nvPr/>
          </p:nvSpPr>
          <p:spPr>
            <a:xfrm rot="5400000">
              <a:off x="4796966" y="17102"/>
              <a:ext cx="68100" cy="339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5"/>
            <p:cNvSpPr/>
            <p:nvPr/>
          </p:nvSpPr>
          <p:spPr>
            <a:xfrm rot="5400000">
              <a:off x="46046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5"/>
            <p:cNvSpPr/>
            <p:nvPr/>
          </p:nvSpPr>
          <p:spPr>
            <a:xfrm rot="5400000">
              <a:off x="441234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5"/>
            <p:cNvSpPr/>
            <p:nvPr/>
          </p:nvSpPr>
          <p:spPr>
            <a:xfrm rot="5400000">
              <a:off x="42200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5"/>
            <p:cNvSpPr/>
            <p:nvPr/>
          </p:nvSpPr>
          <p:spPr>
            <a:xfrm rot="5400000">
              <a:off x="40266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5"/>
            <p:cNvSpPr/>
            <p:nvPr/>
          </p:nvSpPr>
          <p:spPr>
            <a:xfrm rot="5400000">
              <a:off x="383431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5"/>
            <p:cNvSpPr/>
            <p:nvPr/>
          </p:nvSpPr>
          <p:spPr>
            <a:xfrm rot="5400000">
              <a:off x="364202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5"/>
            <p:cNvSpPr/>
            <p:nvPr/>
          </p:nvSpPr>
          <p:spPr>
            <a:xfrm rot="5400000">
              <a:off x="34496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5"/>
            <p:cNvSpPr/>
            <p:nvPr/>
          </p:nvSpPr>
          <p:spPr>
            <a:xfrm rot="5400000">
              <a:off x="344961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5"/>
            <p:cNvSpPr/>
            <p:nvPr/>
          </p:nvSpPr>
          <p:spPr>
            <a:xfrm rot="5400000">
              <a:off x="32563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 rot="5400000">
              <a:off x="306400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5"/>
            <p:cNvSpPr/>
            <p:nvPr/>
          </p:nvSpPr>
          <p:spPr>
            <a:xfrm rot="5400000">
              <a:off x="5760558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5"/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 rot="5400000">
              <a:off x="749352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 rot="5400000">
              <a:off x="730119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 rot="5400000">
              <a:off x="710890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5"/>
            <p:cNvSpPr/>
            <p:nvPr/>
          </p:nvSpPr>
          <p:spPr>
            <a:xfrm rot="5400000">
              <a:off x="691656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 rot="5400000">
              <a:off x="691648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 rot="5400000">
              <a:off x="6723206" y="17102"/>
              <a:ext cx="68100" cy="339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5"/>
            <p:cNvSpPr/>
            <p:nvPr/>
          </p:nvSpPr>
          <p:spPr>
            <a:xfrm rot="5400000">
              <a:off x="653087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 rot="5400000">
              <a:off x="633858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 rot="5400000">
              <a:off x="614625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 rot="5400000">
              <a:off x="595289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5"/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5"/>
            <p:cNvSpPr/>
            <p:nvPr/>
          </p:nvSpPr>
          <p:spPr>
            <a:xfrm rot="5400000">
              <a:off x="9613040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 rot="5400000">
              <a:off x="941976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 rot="5400000">
              <a:off x="922743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 rot="5400000">
              <a:off x="903514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 rot="5400000">
              <a:off x="884281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5"/>
            <p:cNvSpPr/>
            <p:nvPr/>
          </p:nvSpPr>
          <p:spPr>
            <a:xfrm rot="5400000">
              <a:off x="8842724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5"/>
            <p:cNvSpPr/>
            <p:nvPr/>
          </p:nvSpPr>
          <p:spPr>
            <a:xfrm rot="5400000">
              <a:off x="8649447" y="17102"/>
              <a:ext cx="68100" cy="339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5"/>
            <p:cNvSpPr/>
            <p:nvPr/>
          </p:nvSpPr>
          <p:spPr>
            <a:xfrm rot="5400000">
              <a:off x="845711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 rot="5400000">
              <a:off x="826482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5"/>
            <p:cNvSpPr/>
            <p:nvPr/>
          </p:nvSpPr>
          <p:spPr>
            <a:xfrm rot="5400000">
              <a:off x="807249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5"/>
            <p:cNvSpPr/>
            <p:nvPr/>
          </p:nvSpPr>
          <p:spPr>
            <a:xfrm rot="5400000">
              <a:off x="787913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5"/>
            <p:cNvSpPr/>
            <p:nvPr/>
          </p:nvSpPr>
          <p:spPr>
            <a:xfrm rot="5400000">
              <a:off x="29647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5"/>
            <p:cNvSpPr/>
            <p:nvPr/>
          </p:nvSpPr>
          <p:spPr>
            <a:xfrm rot="5400000">
              <a:off x="277152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5"/>
            <p:cNvSpPr/>
            <p:nvPr/>
          </p:nvSpPr>
          <p:spPr>
            <a:xfrm rot="5400000">
              <a:off x="257918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5"/>
            <p:cNvSpPr/>
            <p:nvPr/>
          </p:nvSpPr>
          <p:spPr>
            <a:xfrm rot="5400000">
              <a:off x="238689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5"/>
            <p:cNvSpPr/>
            <p:nvPr/>
          </p:nvSpPr>
          <p:spPr>
            <a:xfrm rot="5400000">
              <a:off x="219456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5"/>
            <p:cNvSpPr/>
            <p:nvPr/>
          </p:nvSpPr>
          <p:spPr>
            <a:xfrm rot="5400000">
              <a:off x="219448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 rot="5400000">
              <a:off x="200120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5"/>
            <p:cNvSpPr/>
            <p:nvPr/>
          </p:nvSpPr>
          <p:spPr>
            <a:xfrm rot="5400000">
              <a:off x="180887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5"/>
            <p:cNvSpPr/>
            <p:nvPr/>
          </p:nvSpPr>
          <p:spPr>
            <a:xfrm rot="5400000">
              <a:off x="161658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5"/>
            <p:cNvSpPr/>
            <p:nvPr/>
          </p:nvSpPr>
          <p:spPr>
            <a:xfrm rot="5400000">
              <a:off x="142425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5"/>
            <p:cNvSpPr/>
            <p:nvPr/>
          </p:nvSpPr>
          <p:spPr>
            <a:xfrm rot="5400000">
              <a:off x="123088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5"/>
            <p:cNvSpPr/>
            <p:nvPr/>
          </p:nvSpPr>
          <p:spPr>
            <a:xfrm rot="5400000">
              <a:off x="103855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5"/>
            <p:cNvSpPr/>
            <p:nvPr/>
          </p:nvSpPr>
          <p:spPr>
            <a:xfrm rot="5400000">
              <a:off x="84626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5"/>
            <p:cNvSpPr/>
            <p:nvPr/>
          </p:nvSpPr>
          <p:spPr>
            <a:xfrm rot="5400000">
              <a:off x="65393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5"/>
            <p:cNvSpPr/>
            <p:nvPr/>
          </p:nvSpPr>
          <p:spPr>
            <a:xfrm rot="5400000">
              <a:off x="6538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5"/>
            <p:cNvSpPr/>
            <p:nvPr/>
          </p:nvSpPr>
          <p:spPr>
            <a:xfrm rot="5400000">
              <a:off x="46057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5"/>
            <p:cNvSpPr/>
            <p:nvPr/>
          </p:nvSpPr>
          <p:spPr>
            <a:xfrm rot="5400000">
              <a:off x="26824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 rot="5400000">
              <a:off x="7595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 rot="5400000">
              <a:off x="585364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5"/>
            <p:cNvSpPr/>
            <p:nvPr/>
          </p:nvSpPr>
          <p:spPr>
            <a:xfrm rot="5400000">
              <a:off x="5660365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5"/>
            <p:cNvSpPr/>
            <p:nvPr/>
          </p:nvSpPr>
          <p:spPr>
            <a:xfrm rot="5400000">
              <a:off x="546803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5"/>
            <p:cNvSpPr/>
            <p:nvPr/>
          </p:nvSpPr>
          <p:spPr>
            <a:xfrm rot="5400000">
              <a:off x="527574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5"/>
            <p:cNvSpPr/>
            <p:nvPr/>
          </p:nvSpPr>
          <p:spPr>
            <a:xfrm rot="5400000">
              <a:off x="50834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5"/>
            <p:cNvSpPr/>
            <p:nvPr/>
          </p:nvSpPr>
          <p:spPr>
            <a:xfrm rot="5400000">
              <a:off x="5083326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5"/>
            <p:cNvSpPr/>
            <p:nvPr/>
          </p:nvSpPr>
          <p:spPr>
            <a:xfrm rot="5400000">
              <a:off x="48900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5"/>
            <p:cNvSpPr/>
            <p:nvPr/>
          </p:nvSpPr>
          <p:spPr>
            <a:xfrm rot="5400000">
              <a:off x="4697717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5"/>
            <p:cNvSpPr/>
            <p:nvPr/>
          </p:nvSpPr>
          <p:spPr>
            <a:xfrm rot="5400000">
              <a:off x="450542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5"/>
            <p:cNvSpPr/>
            <p:nvPr/>
          </p:nvSpPr>
          <p:spPr>
            <a:xfrm rot="5400000">
              <a:off x="43130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5"/>
            <p:cNvSpPr/>
            <p:nvPr/>
          </p:nvSpPr>
          <p:spPr>
            <a:xfrm rot="5400000">
              <a:off x="41197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5"/>
            <p:cNvSpPr/>
            <p:nvPr/>
          </p:nvSpPr>
          <p:spPr>
            <a:xfrm rot="5400000">
              <a:off x="392740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 rot="5400000">
              <a:off x="37351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5"/>
            <p:cNvSpPr/>
            <p:nvPr/>
          </p:nvSpPr>
          <p:spPr>
            <a:xfrm rot="5400000">
              <a:off x="354278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5"/>
            <p:cNvSpPr/>
            <p:nvPr/>
          </p:nvSpPr>
          <p:spPr>
            <a:xfrm rot="5400000">
              <a:off x="354269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5"/>
            <p:cNvSpPr/>
            <p:nvPr/>
          </p:nvSpPr>
          <p:spPr>
            <a:xfrm rot="5400000">
              <a:off x="334941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5"/>
            <p:cNvSpPr/>
            <p:nvPr/>
          </p:nvSpPr>
          <p:spPr>
            <a:xfrm rot="5400000">
              <a:off x="315708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5"/>
            <p:cNvSpPr/>
            <p:nvPr/>
          </p:nvSpPr>
          <p:spPr>
            <a:xfrm rot="5400000">
              <a:off x="585364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5"/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5"/>
            <p:cNvSpPr/>
            <p:nvPr/>
          </p:nvSpPr>
          <p:spPr>
            <a:xfrm rot="5400000">
              <a:off x="758660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5"/>
            <p:cNvSpPr/>
            <p:nvPr/>
          </p:nvSpPr>
          <p:spPr>
            <a:xfrm rot="5400000">
              <a:off x="739427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 rot="5400000">
              <a:off x="720198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5"/>
            <p:cNvSpPr/>
            <p:nvPr/>
          </p:nvSpPr>
          <p:spPr>
            <a:xfrm rot="5400000">
              <a:off x="700965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5"/>
            <p:cNvSpPr/>
            <p:nvPr/>
          </p:nvSpPr>
          <p:spPr>
            <a:xfrm rot="5400000">
              <a:off x="7009567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5"/>
            <p:cNvSpPr/>
            <p:nvPr/>
          </p:nvSpPr>
          <p:spPr>
            <a:xfrm rot="5400000">
              <a:off x="681629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5"/>
            <p:cNvSpPr/>
            <p:nvPr/>
          </p:nvSpPr>
          <p:spPr>
            <a:xfrm rot="5400000">
              <a:off x="662395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5"/>
            <p:cNvSpPr/>
            <p:nvPr/>
          </p:nvSpPr>
          <p:spPr>
            <a:xfrm rot="5400000">
              <a:off x="643166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5"/>
            <p:cNvSpPr/>
            <p:nvPr/>
          </p:nvSpPr>
          <p:spPr>
            <a:xfrm rot="5400000">
              <a:off x="623933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5"/>
            <p:cNvSpPr/>
            <p:nvPr/>
          </p:nvSpPr>
          <p:spPr>
            <a:xfrm rot="5400000">
              <a:off x="6045974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5"/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5"/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5"/>
            <p:cNvSpPr/>
            <p:nvPr/>
          </p:nvSpPr>
          <p:spPr>
            <a:xfrm rot="5400000">
              <a:off x="951284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5"/>
            <p:cNvSpPr/>
            <p:nvPr/>
          </p:nvSpPr>
          <p:spPr>
            <a:xfrm rot="5400000">
              <a:off x="9320515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5"/>
            <p:cNvSpPr/>
            <p:nvPr/>
          </p:nvSpPr>
          <p:spPr>
            <a:xfrm rot="5400000">
              <a:off x="9128226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5"/>
            <p:cNvSpPr/>
            <p:nvPr/>
          </p:nvSpPr>
          <p:spPr>
            <a:xfrm rot="5400000">
              <a:off x="893589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5"/>
            <p:cNvSpPr/>
            <p:nvPr/>
          </p:nvSpPr>
          <p:spPr>
            <a:xfrm rot="5400000">
              <a:off x="893580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5"/>
            <p:cNvSpPr/>
            <p:nvPr/>
          </p:nvSpPr>
          <p:spPr>
            <a:xfrm rot="5400000">
              <a:off x="874253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5"/>
            <p:cNvSpPr/>
            <p:nvPr/>
          </p:nvSpPr>
          <p:spPr>
            <a:xfrm rot="5400000">
              <a:off x="855019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5"/>
            <p:cNvSpPr/>
            <p:nvPr/>
          </p:nvSpPr>
          <p:spPr>
            <a:xfrm rot="5400000">
              <a:off x="835790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5"/>
            <p:cNvSpPr/>
            <p:nvPr/>
          </p:nvSpPr>
          <p:spPr>
            <a:xfrm rot="5400000">
              <a:off x="816557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5"/>
            <p:cNvSpPr/>
            <p:nvPr/>
          </p:nvSpPr>
          <p:spPr>
            <a:xfrm rot="5400000">
              <a:off x="797221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p25"/>
          <p:cNvSpPr/>
          <p:nvPr/>
        </p:nvSpPr>
        <p:spPr>
          <a:xfrm>
            <a:off x="3399799" y="2792612"/>
            <a:ext cx="326700" cy="1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lang="en" sz="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540 B</a:t>
            </a:r>
            <a:endParaRPr sz="500"/>
          </a:p>
        </p:txBody>
      </p:sp>
      <p:sp>
        <p:nvSpPr>
          <p:cNvPr id="233" name="Google Shape;233;p25"/>
          <p:cNvSpPr/>
          <p:nvPr/>
        </p:nvSpPr>
        <p:spPr>
          <a:xfrm>
            <a:off x="3065065" y="3080437"/>
            <a:ext cx="325800" cy="1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lang="en" sz="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530 B</a:t>
            </a:r>
            <a:endParaRPr sz="500"/>
          </a:p>
        </p:txBody>
      </p:sp>
      <p:sp>
        <p:nvSpPr>
          <p:cNvPr id="234" name="Google Shape;234;p25"/>
          <p:cNvSpPr/>
          <p:nvPr/>
        </p:nvSpPr>
        <p:spPr>
          <a:xfrm>
            <a:off x="2343126" y="3370100"/>
            <a:ext cx="478800" cy="1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lang="en" sz="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280 B</a:t>
            </a:r>
            <a:endParaRPr sz="500"/>
          </a:p>
        </p:txBody>
      </p:sp>
      <p:sp>
        <p:nvSpPr>
          <p:cNvPr id="235" name="Google Shape;235;p25"/>
          <p:cNvSpPr/>
          <p:nvPr/>
        </p:nvSpPr>
        <p:spPr>
          <a:xfrm>
            <a:off x="2329978" y="3659775"/>
            <a:ext cx="685800" cy="1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lang="en" sz="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137 B </a:t>
            </a:r>
            <a:endParaRPr sz="500"/>
          </a:p>
        </p:txBody>
      </p:sp>
      <p:sp>
        <p:nvSpPr>
          <p:cNvPr id="236" name="Google Shape;236;p25"/>
          <p:cNvSpPr/>
          <p:nvPr/>
        </p:nvSpPr>
        <p:spPr>
          <a:xfrm>
            <a:off x="1450603" y="3949449"/>
            <a:ext cx="323700" cy="1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lang="en" sz="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97B</a:t>
            </a:r>
            <a:endParaRPr sz="500"/>
          </a:p>
        </p:txBody>
      </p:sp>
      <p:sp>
        <p:nvSpPr>
          <p:cNvPr id="237" name="Google Shape;237;p25"/>
          <p:cNvSpPr/>
          <p:nvPr/>
        </p:nvSpPr>
        <p:spPr>
          <a:xfrm>
            <a:off x="368249" y="2792625"/>
            <a:ext cx="478800" cy="1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Tahoma"/>
              <a:buNone/>
            </a:pPr>
            <a:r>
              <a:rPr lang="en" sz="6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PaLM</a:t>
            </a:r>
            <a:endParaRPr sz="500"/>
          </a:p>
        </p:txBody>
      </p:sp>
      <p:sp>
        <p:nvSpPr>
          <p:cNvPr id="238" name="Google Shape;238;p25"/>
          <p:cNvSpPr/>
          <p:nvPr/>
        </p:nvSpPr>
        <p:spPr>
          <a:xfrm>
            <a:off x="355736" y="3093040"/>
            <a:ext cx="478800" cy="1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Tahoma"/>
              <a:buNone/>
            </a:pPr>
            <a:r>
              <a:rPr lang="en" sz="6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Megatron</a:t>
            </a:r>
            <a:endParaRPr sz="500"/>
          </a:p>
        </p:txBody>
      </p:sp>
      <p:sp>
        <p:nvSpPr>
          <p:cNvPr id="239" name="Google Shape;239;p25"/>
          <p:cNvSpPr/>
          <p:nvPr/>
        </p:nvSpPr>
        <p:spPr>
          <a:xfrm>
            <a:off x="362418" y="3382703"/>
            <a:ext cx="478800" cy="1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Tahoma"/>
              <a:buNone/>
            </a:pPr>
            <a:r>
              <a:rPr lang="en" sz="6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Gopher</a:t>
            </a:r>
            <a:endParaRPr sz="500"/>
          </a:p>
        </p:txBody>
      </p:sp>
      <p:sp>
        <p:nvSpPr>
          <p:cNvPr id="240" name="Google Shape;240;p25"/>
          <p:cNvSpPr/>
          <p:nvPr/>
        </p:nvSpPr>
        <p:spPr>
          <a:xfrm>
            <a:off x="364501" y="3670725"/>
            <a:ext cx="478800" cy="1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Tahoma"/>
              <a:buNone/>
            </a:pPr>
            <a:r>
              <a:rPr lang="en" sz="6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LaMDA</a:t>
            </a:r>
            <a:endParaRPr sz="500"/>
          </a:p>
        </p:txBody>
      </p:sp>
      <p:sp>
        <p:nvSpPr>
          <p:cNvPr id="241" name="Google Shape;241;p25"/>
          <p:cNvSpPr/>
          <p:nvPr/>
        </p:nvSpPr>
        <p:spPr>
          <a:xfrm>
            <a:off x="351600" y="3962121"/>
            <a:ext cx="478800" cy="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Tahoma"/>
              <a:buNone/>
            </a:pPr>
            <a:r>
              <a:rPr lang="en" sz="5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GLaM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/>
        </p:nvSpPr>
        <p:spPr>
          <a:xfrm>
            <a:off x="810300" y="3266728"/>
            <a:ext cx="61935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LaMDA is a model focused on conversation and can power dialogue-based search and voice assistants and other dialogue applications. 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PaLM is a model that follows what Google calls the Pathways AI architecture where a language model is trained to learn how to solve problems.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810301" y="2365045"/>
            <a:ext cx="77160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PaLM , LaMDA</a:t>
            </a:r>
            <a:endParaRPr sz="5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48" name="Google Shape;2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448056"/>
            <a:ext cx="2182400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536" y="448056"/>
            <a:ext cx="1946046" cy="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/>
        </p:nvSpPr>
        <p:spPr>
          <a:xfrm>
            <a:off x="810300" y="3266728"/>
            <a:ext cx="61935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Pathways Language Model</a:t>
            </a:r>
            <a:endParaRPr sz="2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new AI architecture, Pathways.</a:t>
            </a:r>
            <a:endParaRPr sz="2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Today's AI models are typically trained to do only one thing. Pathways will enable us to train a single model to do thousands or millions of things.</a:t>
            </a:r>
            <a:endParaRPr sz="2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810301" y="2365045"/>
            <a:ext cx="77160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PaLM</a:t>
            </a:r>
            <a:endParaRPr sz="5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56" name="Google Shape;2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450000"/>
            <a:ext cx="2182400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536" y="448056"/>
            <a:ext cx="1946046" cy="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/>
        </p:nvSpPr>
        <p:spPr>
          <a:xfrm>
            <a:off x="810300" y="3266728"/>
            <a:ext cx="61935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Social media conversations (multilingual) 50%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Filtered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web pages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(multilingual)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Books (English)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GitHub (code) 5%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Wikipedia (multilingual) 4%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News (English) 1% 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810301" y="2365045"/>
            <a:ext cx="77160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PaLM</a:t>
            </a:r>
            <a:endParaRPr sz="5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448056"/>
            <a:ext cx="2182400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536" y="448056"/>
            <a:ext cx="1946046" cy="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/>
        </p:nvSpPr>
        <p:spPr>
          <a:xfrm>
            <a:off x="810300" y="3266728"/>
            <a:ext cx="61935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It can solve complex math word problems, and answer questions in different languages 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Improvement in Natural Language inference, common-sense reasoning, in context reading comprehension, question answering 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model can complete code, fix compilation errors, translate code from one language to other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810301" y="2365045"/>
            <a:ext cx="77160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PaLM </a:t>
            </a:r>
            <a:endParaRPr sz="5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72" name="Google Shape;2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448056"/>
            <a:ext cx="2182400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536" y="448056"/>
            <a:ext cx="1946046" cy="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/>
          <p:nvPr/>
        </p:nvSpPr>
        <p:spPr>
          <a:xfrm>
            <a:off x="810300" y="3266728"/>
            <a:ext cx="61935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Language Models for Dialog Applications</a:t>
            </a:r>
            <a:endParaRPr sz="2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more natural ways of interacting with technology </a:t>
            </a:r>
            <a:endParaRPr sz="2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810301" y="2365045"/>
            <a:ext cx="77160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LaMDA</a:t>
            </a:r>
            <a:endParaRPr sz="5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80" name="Google Shape;2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448056"/>
            <a:ext cx="2182400" cy="2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536" y="448056"/>
            <a:ext cx="1946046" cy="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